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707" r:id="rId3"/>
  </p:sldMasterIdLst>
  <p:notesMasterIdLst>
    <p:notesMasterId r:id="rId7"/>
  </p:notesMasterIdLst>
  <p:handoutMasterIdLst>
    <p:handoutMasterId r:id="rId8"/>
  </p:handoutMasterIdLst>
  <p:sldIdLst>
    <p:sldId id="455" r:id="rId4"/>
    <p:sldId id="457" r:id="rId5"/>
    <p:sldId id="466" r:id="rId6"/>
  </p:sldIdLst>
  <p:sldSz cx="10693400" cy="7561263"/>
  <p:notesSz cx="6799263" cy="9875838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1pPr>
    <a:lvl2pPr marL="519113" indent="-61913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3pPr>
    <a:lvl4pPr marL="1562100" indent="-190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D71920"/>
    <a:srgbClr val="13447C"/>
    <a:srgbClr val="003366"/>
    <a:srgbClr val="0066B3"/>
    <a:srgbClr val="5A5A5A"/>
    <a:srgbClr val="FFFFFF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4" autoAdjust="0"/>
    <p:restoredTop sz="96403" autoAdjust="0"/>
  </p:normalViewPr>
  <p:slideViewPr>
    <p:cSldViewPr>
      <p:cViewPr>
        <p:scale>
          <a:sx n="75" d="100"/>
          <a:sy n="75" d="100"/>
        </p:scale>
        <p:origin x="-1998" y="-228"/>
      </p:cViewPr>
      <p:guideLst>
        <p:guide orient="horz" pos="2382"/>
        <p:guide orient="horz" pos="1116"/>
        <p:guide orient="horz" pos="340"/>
        <p:guide orient="horz" pos="4468"/>
        <p:guide pos="3368"/>
        <p:guide pos="828"/>
        <p:guide pos="1826"/>
        <p:guide pos="5999"/>
        <p:guide pos="6452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8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175" y="0"/>
            <a:ext cx="2945501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5D0154-5BE2-4E81-B498-0A6EEF0CFCBC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C3E62D-C935-4E67-999D-E391F0026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474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7088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2175" y="1"/>
            <a:ext cx="2945501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BA0216-F4DA-4B48-A9B4-BF5C330F84F8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71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68" tIns="31335" rIns="62668" bIns="313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609" y="4690747"/>
            <a:ext cx="5440046" cy="44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663A7E7-D7DB-45B6-8B98-FA383D3A20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761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13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FDB8-5415-479B-B0C5-5493C0DFC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24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1DD8-D0D4-4C50-9FA3-EF39D4744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1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89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7A1EA0-155C-469D-8396-1BEA42322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9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AC6390-D009-4E8D-A6E9-1813B8A62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79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28F6C-9840-43A3-8F6D-D2C0D3481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9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5C6425-C71D-46AE-8849-698B5E6CDAD9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C95F7E-E323-40F8-9F14-FD04EF75E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14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FB3998-4597-418B-984D-7C568BFCE031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CA32E-3768-469C-9714-B3622D831F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06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977FF0-19FE-4425-B5F6-EAEEA7D3A03B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 defTabSz="1042804" fontAlgn="base">
              <a:spcBef>
                <a:spcPct val="0"/>
              </a:spcBef>
              <a:spcAft>
                <a:spcPct val="0"/>
              </a:spcAft>
              <a:defRPr sz="27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ECABEA1F-9DE7-4B8D-8C9E-574870521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69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B1DF65-1F52-4108-ACC1-6FE84AF3EFCA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AC2ED7-C2B5-4470-A871-EEBF156E2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41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69" tIns="52135" rIns="104269" bIns="52135"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904703-7E08-4280-9B95-5E86C4B40628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669FB7-5A60-4C7C-A42C-F0F791C6B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2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5816-573E-4EEA-B0D7-36CC6014D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3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915DE7-C0F5-4DF0-9172-B31700AA37FF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752E2-CA42-4041-85A1-F00E61355F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85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C26044-1938-4BCB-981A-5AC0028F6C8E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70B678-26D4-45C3-B615-94E8522B1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22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436" indent="0" algn="ctr">
              <a:buNone/>
              <a:defRPr/>
            </a:lvl2pPr>
            <a:lvl3pPr marL="1042872" indent="0" algn="ctr">
              <a:buNone/>
              <a:defRPr/>
            </a:lvl3pPr>
            <a:lvl4pPr marL="1564308" indent="0" algn="ctr">
              <a:buNone/>
              <a:defRPr/>
            </a:lvl4pPr>
            <a:lvl5pPr marL="2085744" indent="0" algn="ctr">
              <a:buNone/>
              <a:defRPr/>
            </a:lvl5pPr>
            <a:lvl6pPr marL="2607179" indent="0" algn="ctr">
              <a:buNone/>
              <a:defRPr/>
            </a:lvl6pPr>
            <a:lvl7pPr marL="3128616" indent="0" algn="ctr">
              <a:buNone/>
              <a:defRPr/>
            </a:lvl7pPr>
            <a:lvl8pPr marL="3650052" indent="0" algn="ctr">
              <a:buNone/>
              <a:defRPr/>
            </a:lvl8pPr>
            <a:lvl9pPr marL="417148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FDC2336-70CC-4B54-B765-BF6E869443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37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19749AA7-4431-4456-BB75-CC6254C21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74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436" indent="0">
              <a:buNone/>
              <a:defRPr sz="2100"/>
            </a:lvl2pPr>
            <a:lvl3pPr marL="1042872" indent="0">
              <a:buNone/>
              <a:defRPr sz="1800"/>
            </a:lvl3pPr>
            <a:lvl4pPr marL="1564308" indent="0">
              <a:buNone/>
              <a:defRPr sz="1600"/>
            </a:lvl4pPr>
            <a:lvl5pPr marL="2085744" indent="0">
              <a:buNone/>
              <a:defRPr sz="1600"/>
            </a:lvl5pPr>
            <a:lvl6pPr marL="2607179" indent="0">
              <a:buNone/>
              <a:defRPr sz="1600"/>
            </a:lvl6pPr>
            <a:lvl7pPr marL="3128616" indent="0">
              <a:buNone/>
              <a:defRPr sz="1600"/>
            </a:lvl7pPr>
            <a:lvl8pPr marL="3650052" indent="0">
              <a:buNone/>
              <a:defRPr sz="1600"/>
            </a:lvl8pPr>
            <a:lvl9pPr marL="4171487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52C3000-E941-4A19-82DA-D54013A7E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4239" y="1764296"/>
            <a:ext cx="4204957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420" y="1764296"/>
            <a:ext cx="4204956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BF0C928-ABE5-4A99-905A-978969A43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7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B47F962F-E980-46F1-8EEF-F68977DA7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268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405ECFBD-D5F6-4368-8E60-52B12C730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5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25FDF82-A235-4221-827D-147EB22B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2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A56D0E0B-C599-4DC8-99F0-0C31915DD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6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9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DE64-4ACE-4A63-905A-8F1DD16A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06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14" tIns="52107" rIns="104214" bIns="52107"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64E7FE3C-149A-4663-9BF1-97F7CCF97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73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3211DC4C-94F4-4264-B1A1-EF80D37A8C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911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268" y="539092"/>
            <a:ext cx="2146106" cy="65565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239" y="539092"/>
            <a:ext cx="6263808" cy="65565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40FD75B-7E4B-4C4F-AFCF-CBFB62F1C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10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4239" y="539092"/>
            <a:ext cx="8588137" cy="6556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28671FFB-556A-4C13-86E8-146FCB4AA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53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9" y="539091"/>
            <a:ext cx="8588137" cy="12252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4239" y="1764296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76293556-D189-40D4-A359-97809ABB9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6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AE039F4-3E51-414D-8092-218318586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10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8" y="539090"/>
            <a:ext cx="8588137" cy="12252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4238" y="1764295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92FA72FD-3577-4F88-A5FF-3EEA7D9AD2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93827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6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6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2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2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D73C-9856-455D-BF21-72607D95D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7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907C-439B-4211-BE3A-B13F2151E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1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C4C32AF-6106-4654-8ECB-4C8079D69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89E5-2994-4E6E-9176-061858F94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10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87" tIns="52144" rIns="104287" bIns="52144"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0E7D-C9AF-42CF-B4B5-942FE86B3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4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2A3D-84B1-4550-9EF1-9614A63A9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A5989-A8D1-4BF4-B872-5B94E7786B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77" r:id="rId4"/>
    <p:sldLayoutId id="2147484085" r:id="rId5"/>
    <p:sldLayoutId id="2147484086" r:id="rId6"/>
    <p:sldLayoutId id="2147484078" r:id="rId7"/>
    <p:sldLayoutId id="2147484079" r:id="rId8"/>
    <p:sldLayoutId id="2147484080" r:id="rId9"/>
    <p:sldLayoutId id="2147484081" r:id="rId10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120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239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358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477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0338" indent="398463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E9F769-619F-4244-9268-291B3ED984BC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prstClr val="white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E65904-125C-4E65-884C-0B3F85B06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1925" indent="396875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9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400"/>
              </a:lnSpc>
              <a:defRPr sz="27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3A97686-167C-496E-B4CD-F38A3E337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</p:sldLayoutIdLst>
  <p:transition spd="med">
    <p:fade/>
  </p:transition>
  <p:hf hdr="0" ftr="0" dt="0"/>
  <p:txStyles>
    <p:titleStyle>
      <a:lvl1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21436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42872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64308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85744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>
          <a:solidFill>
            <a:srgbClr val="005AA9"/>
          </a:solidFill>
          <a:latin typeface="+mn-lt"/>
          <a:ea typeface="+mn-ea"/>
          <a:cs typeface="+mn-cs"/>
        </a:defRPr>
      </a:lvl1pPr>
      <a:lvl2pPr marL="361950" indent="155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504F53"/>
          </a:solidFill>
          <a:latin typeface="+mn-lt"/>
        </a:defRPr>
      </a:lvl2pPr>
      <a:lvl3pPr marL="711200" indent="-258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504F53"/>
          </a:solidFill>
          <a:latin typeface="+mn-lt"/>
        </a:defRPr>
      </a:lvl3pPr>
      <a:lvl4pPr marL="1822450" indent="-1462088" algn="just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>
          <a:solidFill>
            <a:srgbClr val="504F53"/>
          </a:solidFill>
          <a:latin typeface="+mn-lt"/>
        </a:defRPr>
      </a:lvl4pPr>
      <a:lvl5pPr marL="1430338" indent="650875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5pPr>
      <a:lvl6pPr marL="1953575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6pPr>
      <a:lvl7pPr marL="2475011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7pPr>
      <a:lvl8pPr marL="2996447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8pPr>
      <a:lvl9pPr marL="3517883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544638"/>
            <a:ext cx="7275513" cy="51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4813" y="1898650"/>
            <a:ext cx="8567737" cy="720725"/>
          </a:xfrm>
          <a:prstGeom prst="rect">
            <a:avLst/>
          </a:prstGeom>
        </p:spPr>
        <p:txBody>
          <a:bodyPr lIns="104306" tIns="52153" rIns="104306" bIns="52153" anchor="ctr">
            <a:normAutofit fontScale="92500" lnSpcReduction="1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pic>
        <p:nvPicPr>
          <p:cNvPr id="35844" name="Picture 3" descr="f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7963"/>
            <a:ext cx="13573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909763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388" y="4852988"/>
            <a:ext cx="3529012" cy="1798637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nalog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gosuslugi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5513" y="1909763"/>
            <a:ext cx="3417887" cy="1655762"/>
          </a:xfrm>
          <a:prstGeom prst="rect">
            <a:avLst/>
          </a:prstGeom>
        </p:spPr>
        <p:txBody>
          <a:bodyPr lIns="104306" tIns="52153" rIns="104306" bIns="52153" anchor="ctr">
            <a:normAutofit fontScale="925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ОПЛАЧИВАЙТЕ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ЗАДОЛЖЕННОСТЬ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ПО ИМУЩЕСТВЕННЫМ НАЛОГАМ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НЕ ВЫХОДЯ ИЗ ДОМА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88" y="672782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F Din Text Cond Pro Medium" panose="02000500000000020004" pitchFamily="2" charset="0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1DF75-ECCF-4257-8D83-5A61217002DE}" type="slidenum">
              <a:rPr lang="ru-RU" smtClean="0">
                <a:latin typeface="PF Din Text Cond Pro Medium" panose="02000500000000020004" pitchFamily="2" charset="0"/>
              </a:rPr>
              <a:pPr>
                <a:defRPr/>
              </a:pPr>
              <a:t>2</a:t>
            </a:fld>
            <a:endParaRPr lang="ru-RU" dirty="0">
              <a:latin typeface="PF Din Text Cond Pro Medium" panose="02000500000000020004" pitchFamily="2" charset="0"/>
            </a:endParaRP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928688" y="1609725"/>
            <a:ext cx="8940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ПРОВЕДИТЕ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 2021 ГОД   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БЕЗ 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ДОЛГОВ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!</a:t>
            </a:r>
          </a:p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Погасите задолженность по имущественным налогам</a:t>
            </a:r>
          </a:p>
          <a:p>
            <a:pPr algn="ctr" eaLnBrk="1" hangingPunct="1"/>
            <a:endParaRPr lang="ru-RU" altLang="ru-RU" sz="3200" b="1" dirty="0">
              <a:solidFill>
                <a:srgbClr val="245C9A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77825" y="2325688"/>
            <a:ext cx="4408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УЗНАТЬ   О   ДОЛГЕ   ЛЕГКО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18928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622" y="4149436"/>
            <a:ext cx="1458266" cy="126014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 </a:t>
            </a:r>
            <a:r>
              <a:rPr lang="ru-RU" b="0" dirty="0">
                <a:ln>
                  <a:noFill/>
                </a:ln>
                <a:solidFill>
                  <a:schemeClr val="tx1"/>
                </a:solidFill>
                <a:effectLst/>
                <a:latin typeface="PF Din Text Cond Pro Medium" panose="02000500000000020004" pitchFamily="2" charset="0"/>
              </a:rPr>
              <a:t>через интернет-сервис </a:t>
            </a:r>
          </a:p>
          <a:p>
            <a:pPr>
              <a:defRPr/>
            </a:pPr>
            <a:r>
              <a:rPr lang="ru-RU" b="0" dirty="0">
                <a:ln>
                  <a:noFill/>
                </a:ln>
                <a:solidFill>
                  <a:schemeClr val="tx1"/>
                </a:solidFill>
                <a:effectLst/>
                <a:latin typeface="PF Din Text Cond Pro Medium" panose="02000500000000020004" pitchFamily="2" charset="0"/>
              </a:rPr>
              <a:t>«Личный кабинет налогоплательщика для физических лиц» </a:t>
            </a:r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18928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268663"/>
            <a:ext cx="941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37" y="3238500"/>
            <a:ext cx="965199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688" y="5940425"/>
            <a:ext cx="9694862" cy="1223963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6805613"/>
            <a:ext cx="9337675" cy="503237"/>
          </a:xfrm>
          <a:prstGeom prst="rect">
            <a:avLst/>
          </a:prstGeom>
        </p:spPr>
        <p:txBody>
          <a:bodyPr lIns="104306" tIns="52153" rIns="104306" bIns="52153" anchor="ctr">
            <a:normAutofit fontScale="625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824583" y="6912769"/>
            <a:ext cx="8785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Горячая линия +7 (347) 226-38-00 </a:t>
            </a:r>
          </a:p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Единый контактный центр 8 800 222-22-22 </a:t>
            </a:r>
          </a:p>
        </p:txBody>
      </p:sp>
      <p:sp>
        <p:nvSpPr>
          <p:cNvPr id="36877" name="TextBox 15"/>
          <p:cNvSpPr txBox="1">
            <a:spLocks noChangeArrowheads="1"/>
          </p:cNvSpPr>
          <p:nvPr/>
        </p:nvSpPr>
        <p:spPr bwMode="auto">
          <a:xfrm>
            <a:off x="4681538" y="2325688"/>
            <a:ext cx="5699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ПОГАСИТЬ     ЗАДОЛЖЕННОСТЬ      ПРОСТО </a:t>
            </a:r>
          </a:p>
        </p:txBody>
      </p:sp>
      <p:pic>
        <p:nvPicPr>
          <p:cNvPr id="3687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89288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238500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3189288"/>
            <a:ext cx="1152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3189288"/>
            <a:ext cx="1042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2861" y="4140671"/>
            <a:ext cx="1264678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на сайте госуслуг www.gosuslugi.ru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0396" y="3924647"/>
            <a:ext cx="930156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в МФЦ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732" y="4337144"/>
            <a:ext cx="1296143" cy="955124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в налоговом органе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месту регистрации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89510" y="4322854"/>
            <a:ext cx="1440160" cy="113514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через интернет-сервис 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7650" y="4322854"/>
            <a:ext cx="1224137" cy="102713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через сайт </a:t>
            </a:r>
            <a:r>
              <a:rPr lang="ru-RU" b="0" dirty="0" err="1">
                <a:solidFill>
                  <a:srgbClr val="245C9A"/>
                </a:solidFill>
                <a:latin typeface="PF Din Text Cond Pro Medium" panose="02000500000000020004" pitchFamily="2" charset="0"/>
              </a:rPr>
              <a:t>госуслуг</a:t>
            </a: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 www.gosuslugi.ru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9317" y="4322856"/>
            <a:ext cx="1232121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nd Pro Medium" panose="02000500000000020004" pitchFamily="2" charset="0"/>
              </a:rPr>
              <a:t>через сервис </a:t>
            </a:r>
          </a:p>
          <a:p>
            <a:pPr>
              <a:defRPr/>
            </a:pPr>
            <a:r>
              <a:rPr lang="ru-RU" b="0" dirty="0" smtClean="0">
                <a:ln/>
                <a:solidFill>
                  <a:srgbClr val="245C9A"/>
                </a:solidFill>
                <a:effectLst/>
                <a:latin typeface="PF Din Text Cond Pro Medium" panose="02000500000000020004" pitchFamily="2" charset="0"/>
              </a:rPr>
              <a:t>«Уплата налогов и пошлин» </a:t>
            </a:r>
            <a:endParaRPr lang="ru-RU" b="0" dirty="0">
              <a:ln/>
              <a:solidFill>
                <a:srgbClr val="245C9A"/>
              </a:solidFill>
              <a:effectLst/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nd Pro Medium" panose="02000500000000020004" pitchFamily="2" charset="0"/>
              </a:rPr>
              <a:t>на сайте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nd Pro Medium" panose="02000500000000020004" pitchFamily="2" charset="0"/>
              </a:rPr>
              <a:t>ФНС России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85301" y="4322854"/>
            <a:ext cx="1309967" cy="102713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через платежные терминалы, банки или почтовые отделения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63" y="5581451"/>
            <a:ext cx="8802687" cy="1079500"/>
          </a:xfrm>
          <a:prstGeom prst="rect">
            <a:avLst/>
          </a:prstGeom>
        </p:spPr>
        <p:txBody>
          <a:bodyPr lIns="104306" tIns="52153" rIns="104306" bIns="52153" anchor="ctr">
            <a:noAutofit/>
          </a:bodyPr>
          <a:lstStyle/>
          <a:p>
            <a:pPr>
              <a:defRPr/>
            </a:pPr>
            <a:endParaRPr lang="ru-RU" sz="1100" dirty="0">
              <a:latin typeface="PF Din Text Cond Pro Medium" panose="02000500000000020004" pitchFamily="2" charset="0"/>
              <a:cs typeface="+mn-cs"/>
            </a:endParaRPr>
          </a:p>
          <a:p>
            <a:pPr>
              <a:defRPr/>
            </a:pPr>
            <a:r>
              <a:rPr lang="ru-RU" sz="1200" dirty="0">
                <a:latin typeface="PF Din Text Cond Pro Medium" panose="02000500000000020004" pitchFamily="2" charset="0"/>
                <a:cs typeface="+mn-cs"/>
              </a:rPr>
              <a:t> </a:t>
            </a:r>
          </a:p>
          <a:p>
            <a:pPr>
              <a:defRPr/>
            </a:pP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ВОСПОЛЬЗУЙТЕСЬ СЕРВИСОМ </a:t>
            </a:r>
            <a:r>
              <a:rPr lang="ru-RU" sz="1400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«УПЛАТА НАЛОГОВ И ПОШЛИН» </a:t>
            </a:r>
            <a:endParaRPr lang="ru-RU" sz="1400" dirty="0">
              <a:solidFill>
                <a:srgbClr val="245C9A"/>
              </a:solidFill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Электронный сервис </a:t>
            </a:r>
            <a:r>
              <a:rPr lang="ru-RU" sz="1400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«Уплата налогов и пошлин», </a:t>
            </a: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расположенный на сайте ФНС России, позволяет сформировать платежные документы, уплатить текущие начисления и погасить задолженность по налогам в режиме онлайн. </a:t>
            </a:r>
          </a:p>
          <a:p>
            <a:pPr>
              <a:defRPr/>
            </a:pP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Доступ к сервису осуществляется через главную страницу сайта ФНС России (www.nalog.ru) или по специальному </a:t>
            </a:r>
            <a:endParaRPr lang="ru-RU" sz="1400" dirty="0" smtClean="0">
              <a:solidFill>
                <a:srgbClr val="245C9A"/>
              </a:solidFill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QR-коду</a:t>
            </a: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, при наличии соответствующего приложения в мобильном </a:t>
            </a:r>
            <a:r>
              <a:rPr lang="ru-RU" sz="1400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телефоне. </a:t>
            </a:r>
            <a:endParaRPr lang="ru-RU" sz="1400" dirty="0">
              <a:solidFill>
                <a:srgbClr val="245C9A"/>
              </a:solidFill>
              <a:latin typeface="PF Din Text Cond Pro Medium" panose="02000500000000020004" pitchFamily="2" charset="0"/>
            </a:endParaRPr>
          </a:p>
        </p:txBody>
      </p:sp>
      <p:pic>
        <p:nvPicPr>
          <p:cNvPr id="368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54959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1925" y="2325688"/>
            <a:ext cx="4679950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4900" y="2325688"/>
            <a:ext cx="5545138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pic>
        <p:nvPicPr>
          <p:cNvPr id="36893" name="Picture 3" descr="f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30188"/>
            <a:ext cx="1357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4" name="Text Box 4"/>
          <p:cNvSpPr txBox="1">
            <a:spLocks noChangeArrowheads="1"/>
          </p:cNvSpPr>
          <p:nvPr/>
        </p:nvSpPr>
        <p:spPr bwMode="auto">
          <a:xfrm>
            <a:off x="1917700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2913"/>
            <a:ext cx="10832434" cy="76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08" y="1396388"/>
            <a:ext cx="316835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F Din Text Cond Pro Medium" panose="02000500000000020004" pitchFamily="2" charset="0"/>
                <a:ea typeface="+mj-ea"/>
                <a:cs typeface="Times New Roman" panose="02020603050405020304" pitchFamily="18" charset="0"/>
              </a:rPr>
              <a:t>Собрался в отпуск –</a:t>
            </a:r>
            <a:r>
              <a:rPr lang="ru-RU" sz="4000" b="1" noProof="0" dirty="0" smtClean="0">
                <a:solidFill>
                  <a:schemeClr val="bg2">
                    <a:lumMod val="10000"/>
                  </a:schemeClr>
                </a:solidFill>
                <a:latin typeface="PF Din Text Cond Pro Medium" panose="02000500000000020004" pitchFamily="2" charset="0"/>
                <a:ea typeface="+mj-ea"/>
                <a:cs typeface="Times New Roman" panose="02020603050405020304" pitchFamily="18" charset="0"/>
              </a:rPr>
              <a:t> заплати налоги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969" y="2428660"/>
            <a:ext cx="4639843" cy="16618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rgbClr val="00B050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PASSPORT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F Din Text Cond Pro Medium" panose="02000500000000020004" pitchFamily="2" charset="0"/>
                <a:ea typeface="+mj-ea"/>
                <a:cs typeface="+mj-cs"/>
              </a:rPr>
              <a:t>CONTROL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7781" y="2178670"/>
            <a:ext cx="95891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>
                <a:solidFill>
                  <a:srgbClr val="00B050"/>
                </a:solidFill>
                <a:latin typeface="PF Din Text Cond Pro Medium" panose="02000500000000020004" pitchFamily="2" charset="0"/>
              </a:rPr>
              <a:t>√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" y="64764"/>
            <a:ext cx="13873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2277" y="25223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УФНС РОССИИ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ПО РЕСПУБЛИКЕ БАШКОРТОСТАН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3295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PF Din Text Cond Pro Medium" panose="02000500000000020004" pitchFamily="2" charset="0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4580" y="2346143"/>
            <a:ext cx="5091454" cy="1826914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29964" y="4012860"/>
            <a:ext cx="8496943" cy="8081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PF Din Text Cond Pro Medium" panose="02000500000000020004" pitchFamily="2" charset="0"/>
                <a:cs typeface="+mn-cs"/>
              </a:rPr>
              <a:t>ПОГАСИТЬ ЗАДОЛЖЕННОСТЬ ПРОСТО </a:t>
            </a:r>
            <a:endParaRPr lang="ru-RU" sz="2800" b="1" dirty="0">
              <a:solidFill>
                <a:srgbClr val="FF0000"/>
              </a:solidFill>
              <a:latin typeface="PF Din Text Cond Pro Medium" panose="02000500000000020004" pitchFamily="2" charset="0"/>
              <a:cs typeface="+mn-cs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9" y="4725192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32" y="4701104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80" y="4677528"/>
            <a:ext cx="1332148" cy="9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70" y="4688404"/>
            <a:ext cx="1043729" cy="8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88036" y="5590678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через сервис </a:t>
            </a:r>
          </a:p>
          <a:p>
            <a:r>
              <a:rPr lang="ru-RU" sz="1300" b="0" dirty="0" smtClean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«Уплата налогов и пошлин» </a:t>
            </a:r>
            <a:endParaRPr lang="ru-RU" sz="1300" b="0" dirty="0">
              <a:ln>
                <a:noFill/>
              </a:ln>
              <a:solidFill>
                <a:srgbClr val="005AA9"/>
              </a:solidFill>
              <a:effectLst/>
              <a:latin typeface="PF Din Text Cond Pro Medium" panose="02000500000000020004" pitchFamily="2" charset="0"/>
              <a:cs typeface="Times New Roman" panose="02020603050405020304" pitchFamily="18" charset="0"/>
            </a:endParaRPr>
          </a:p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на сайте ФНС России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7673" y="5584670"/>
            <a:ext cx="940517" cy="87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через сайт </a:t>
            </a:r>
            <a:r>
              <a:rPr lang="ru-RU" sz="1300" b="0" dirty="0" err="1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госуслуг</a:t>
            </a:r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 </a:t>
            </a:r>
            <a:r>
              <a:rPr lang="en-US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www.gosuslugi.ru</a:t>
            </a:r>
            <a:endParaRPr lang="ru-RU" sz="1300" b="0" dirty="0">
              <a:ln>
                <a:noFill/>
              </a:ln>
              <a:solidFill>
                <a:srgbClr val="005AA9"/>
              </a:solidFill>
              <a:effectLst/>
              <a:latin typeface="PF Din Text Cond Pro Medium" panose="02000500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132" y="5545745"/>
            <a:ext cx="1800200" cy="10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через интернет-сервис </a:t>
            </a:r>
          </a:p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4983" y="5590379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через платежные терминалы, банки или почтовые отделения </a:t>
            </a:r>
          </a:p>
        </p:txBody>
      </p:sp>
    </p:spTree>
    <p:extLst>
      <p:ext uri="{BB962C8B-B14F-4D97-AF65-F5344CB8AC3E}">
        <p14:creationId xmlns:p14="http://schemas.microsoft.com/office/powerpoint/2010/main" val="25415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13366</TotalTime>
  <Words>246</Words>
  <Application>Microsoft Office PowerPoint</Application>
  <PresentationFormat>Произвольный</PresentationFormat>
  <Paragraphs>55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Present_FNS2012_A4</vt:lpstr>
      <vt:lpstr>Тема4</vt:lpstr>
      <vt:lpstr>3_Тема Office</vt:lpstr>
      <vt:lpstr>Презентация PowerPoint</vt:lpstr>
      <vt:lpstr>Презентация PowerPoint</vt:lpstr>
      <vt:lpstr>Презентация PowerPoint</vt:lpstr>
    </vt:vector>
  </TitlesOfParts>
  <Company>УФНС России по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</dc:creator>
  <cp:lastModifiedBy>Бакирова Гульназ Равильевна</cp:lastModifiedBy>
  <cp:revision>643</cp:revision>
  <cp:lastPrinted>2021-03-29T05:25:36Z</cp:lastPrinted>
  <dcterms:created xsi:type="dcterms:W3CDTF">2013-02-12T05:01:17Z</dcterms:created>
  <dcterms:modified xsi:type="dcterms:W3CDTF">2021-03-30T07:13:05Z</dcterms:modified>
</cp:coreProperties>
</file>